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A223E0B2-4F7A-47E2-9671-46BCB360B9DD}" type="datetimeFigureOut">
              <a:rPr lang="ar-IQ" smtClean="0"/>
              <a:t>13/04/1439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A805C59-8743-471D-8395-8FD169D3A1A2}" type="slidenum">
              <a:rPr lang="ar-IQ" smtClean="0"/>
              <a:t>‹#›</a:t>
            </a:fld>
            <a:endParaRPr lang="ar-IQ"/>
          </a:p>
        </p:txBody>
      </p:sp>
    </p:spTree>
    <p:extLst>
      <p:ext uri="{BB962C8B-B14F-4D97-AF65-F5344CB8AC3E}">
        <p14:creationId xmlns:p14="http://schemas.microsoft.com/office/powerpoint/2010/main" val="1321379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223E0B2-4F7A-47E2-9671-46BCB360B9DD}" type="datetimeFigureOut">
              <a:rPr lang="ar-IQ" smtClean="0"/>
              <a:t>13/04/1439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A805C59-8743-471D-8395-8FD169D3A1A2}" type="slidenum">
              <a:rPr lang="ar-IQ" smtClean="0"/>
              <a:t>‹#›</a:t>
            </a:fld>
            <a:endParaRPr lang="ar-IQ"/>
          </a:p>
        </p:txBody>
      </p:sp>
    </p:spTree>
    <p:extLst>
      <p:ext uri="{BB962C8B-B14F-4D97-AF65-F5344CB8AC3E}">
        <p14:creationId xmlns:p14="http://schemas.microsoft.com/office/powerpoint/2010/main" val="3153178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223E0B2-4F7A-47E2-9671-46BCB360B9DD}" type="datetimeFigureOut">
              <a:rPr lang="ar-IQ" smtClean="0"/>
              <a:t>13/04/1439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A805C59-8743-471D-8395-8FD169D3A1A2}" type="slidenum">
              <a:rPr lang="ar-IQ" smtClean="0"/>
              <a:t>‹#›</a:t>
            </a:fld>
            <a:endParaRPr lang="ar-IQ"/>
          </a:p>
        </p:txBody>
      </p:sp>
    </p:spTree>
    <p:extLst>
      <p:ext uri="{BB962C8B-B14F-4D97-AF65-F5344CB8AC3E}">
        <p14:creationId xmlns:p14="http://schemas.microsoft.com/office/powerpoint/2010/main" val="3941321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A223E0B2-4F7A-47E2-9671-46BCB360B9DD}" type="datetimeFigureOut">
              <a:rPr lang="ar-IQ" smtClean="0"/>
              <a:t>13/04/1439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A805C59-8743-471D-8395-8FD169D3A1A2}" type="slidenum">
              <a:rPr lang="ar-IQ" smtClean="0"/>
              <a:t>‹#›</a:t>
            </a:fld>
            <a:endParaRPr lang="ar-IQ"/>
          </a:p>
        </p:txBody>
      </p:sp>
    </p:spTree>
    <p:extLst>
      <p:ext uri="{BB962C8B-B14F-4D97-AF65-F5344CB8AC3E}">
        <p14:creationId xmlns:p14="http://schemas.microsoft.com/office/powerpoint/2010/main" val="3404514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23E0B2-4F7A-47E2-9671-46BCB360B9DD}" type="datetimeFigureOut">
              <a:rPr lang="ar-IQ" smtClean="0"/>
              <a:t>13/04/1439</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9A805C59-8743-471D-8395-8FD169D3A1A2}" type="slidenum">
              <a:rPr lang="ar-IQ" smtClean="0"/>
              <a:t>‹#›</a:t>
            </a:fld>
            <a:endParaRPr lang="ar-IQ"/>
          </a:p>
        </p:txBody>
      </p:sp>
    </p:spTree>
    <p:extLst>
      <p:ext uri="{BB962C8B-B14F-4D97-AF65-F5344CB8AC3E}">
        <p14:creationId xmlns:p14="http://schemas.microsoft.com/office/powerpoint/2010/main" val="4127114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A223E0B2-4F7A-47E2-9671-46BCB360B9DD}" type="datetimeFigureOut">
              <a:rPr lang="ar-IQ" smtClean="0"/>
              <a:t>13/04/1439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9A805C59-8743-471D-8395-8FD169D3A1A2}" type="slidenum">
              <a:rPr lang="ar-IQ" smtClean="0"/>
              <a:t>‹#›</a:t>
            </a:fld>
            <a:endParaRPr lang="ar-IQ"/>
          </a:p>
        </p:txBody>
      </p:sp>
    </p:spTree>
    <p:extLst>
      <p:ext uri="{BB962C8B-B14F-4D97-AF65-F5344CB8AC3E}">
        <p14:creationId xmlns:p14="http://schemas.microsoft.com/office/powerpoint/2010/main" val="3065646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A223E0B2-4F7A-47E2-9671-46BCB360B9DD}" type="datetimeFigureOut">
              <a:rPr lang="ar-IQ" smtClean="0"/>
              <a:t>13/04/1439</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9A805C59-8743-471D-8395-8FD169D3A1A2}" type="slidenum">
              <a:rPr lang="ar-IQ" smtClean="0"/>
              <a:t>‹#›</a:t>
            </a:fld>
            <a:endParaRPr lang="ar-IQ"/>
          </a:p>
        </p:txBody>
      </p:sp>
    </p:spTree>
    <p:extLst>
      <p:ext uri="{BB962C8B-B14F-4D97-AF65-F5344CB8AC3E}">
        <p14:creationId xmlns:p14="http://schemas.microsoft.com/office/powerpoint/2010/main" val="2891942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A223E0B2-4F7A-47E2-9671-46BCB360B9DD}" type="datetimeFigureOut">
              <a:rPr lang="ar-IQ" smtClean="0"/>
              <a:t>13/04/1439</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9A805C59-8743-471D-8395-8FD169D3A1A2}" type="slidenum">
              <a:rPr lang="ar-IQ" smtClean="0"/>
              <a:t>‹#›</a:t>
            </a:fld>
            <a:endParaRPr lang="ar-IQ"/>
          </a:p>
        </p:txBody>
      </p:sp>
    </p:spTree>
    <p:extLst>
      <p:ext uri="{BB962C8B-B14F-4D97-AF65-F5344CB8AC3E}">
        <p14:creationId xmlns:p14="http://schemas.microsoft.com/office/powerpoint/2010/main" val="2954340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23E0B2-4F7A-47E2-9671-46BCB360B9DD}" type="datetimeFigureOut">
              <a:rPr lang="ar-IQ" smtClean="0"/>
              <a:t>13/04/1439</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9A805C59-8743-471D-8395-8FD169D3A1A2}" type="slidenum">
              <a:rPr lang="ar-IQ" smtClean="0"/>
              <a:t>‹#›</a:t>
            </a:fld>
            <a:endParaRPr lang="ar-IQ"/>
          </a:p>
        </p:txBody>
      </p:sp>
    </p:spTree>
    <p:extLst>
      <p:ext uri="{BB962C8B-B14F-4D97-AF65-F5344CB8AC3E}">
        <p14:creationId xmlns:p14="http://schemas.microsoft.com/office/powerpoint/2010/main" val="824418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23E0B2-4F7A-47E2-9671-46BCB360B9DD}" type="datetimeFigureOut">
              <a:rPr lang="ar-IQ" smtClean="0"/>
              <a:t>13/04/1439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9A805C59-8743-471D-8395-8FD169D3A1A2}" type="slidenum">
              <a:rPr lang="ar-IQ" smtClean="0"/>
              <a:t>‹#›</a:t>
            </a:fld>
            <a:endParaRPr lang="ar-IQ"/>
          </a:p>
        </p:txBody>
      </p:sp>
    </p:spTree>
    <p:extLst>
      <p:ext uri="{BB962C8B-B14F-4D97-AF65-F5344CB8AC3E}">
        <p14:creationId xmlns:p14="http://schemas.microsoft.com/office/powerpoint/2010/main" val="769784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23E0B2-4F7A-47E2-9671-46BCB360B9DD}" type="datetimeFigureOut">
              <a:rPr lang="ar-IQ" smtClean="0"/>
              <a:t>13/04/1439</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9A805C59-8743-471D-8395-8FD169D3A1A2}" type="slidenum">
              <a:rPr lang="ar-IQ" smtClean="0"/>
              <a:t>‹#›</a:t>
            </a:fld>
            <a:endParaRPr lang="ar-IQ"/>
          </a:p>
        </p:txBody>
      </p:sp>
    </p:spTree>
    <p:extLst>
      <p:ext uri="{BB962C8B-B14F-4D97-AF65-F5344CB8AC3E}">
        <p14:creationId xmlns:p14="http://schemas.microsoft.com/office/powerpoint/2010/main" val="1432126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223E0B2-4F7A-47E2-9671-46BCB360B9DD}" type="datetimeFigureOut">
              <a:rPr lang="ar-IQ" smtClean="0"/>
              <a:t>13/04/1439</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A805C59-8743-471D-8395-8FD169D3A1A2}" type="slidenum">
              <a:rPr lang="ar-IQ" smtClean="0"/>
              <a:t>‹#›</a:t>
            </a:fld>
            <a:endParaRPr lang="ar-IQ"/>
          </a:p>
        </p:txBody>
      </p:sp>
    </p:spTree>
    <p:extLst>
      <p:ext uri="{BB962C8B-B14F-4D97-AF65-F5344CB8AC3E}">
        <p14:creationId xmlns:p14="http://schemas.microsoft.com/office/powerpoint/2010/main" val="3541056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89" y="128789"/>
            <a:ext cx="11719774" cy="3381174"/>
          </a:xfrm>
        </p:spPr>
        <p:txBody>
          <a:bodyPr>
            <a:noAutofit/>
          </a:bodyPr>
          <a:lstStyle/>
          <a:p>
            <a:pPr rtl="0"/>
            <a:r>
              <a:rPr lang="en-US" sz="3600" b="1" dirty="0" smtClean="0">
                <a:solidFill>
                  <a:srgbClr val="FF0000"/>
                </a:solidFill>
              </a:rPr>
              <a:t>Experiment Four</a:t>
            </a:r>
            <a:r>
              <a:rPr lang="en-US" sz="3600" dirty="0" smtClean="0">
                <a:solidFill>
                  <a:srgbClr val="FF0000"/>
                </a:solidFill>
              </a:rPr>
              <a:t/>
            </a:r>
            <a:br>
              <a:rPr lang="en-US" sz="3600" dirty="0" smtClean="0">
                <a:solidFill>
                  <a:srgbClr val="FF0000"/>
                </a:solidFill>
              </a:rPr>
            </a:br>
            <a:r>
              <a:rPr lang="en-US" sz="3600" b="1" dirty="0" smtClean="0">
                <a:solidFill>
                  <a:srgbClr val="FF0000"/>
                </a:solidFill>
              </a:rPr>
              <a:t>  Measurement of the temperature by the constant volume gas thermometer</a:t>
            </a:r>
            <a:r>
              <a:rPr lang="en-US" sz="3600" dirty="0" smtClean="0">
                <a:solidFill>
                  <a:srgbClr val="FF0000"/>
                </a:solidFill>
              </a:rPr>
              <a:t/>
            </a:r>
            <a:br>
              <a:rPr lang="en-US" sz="3600" dirty="0" smtClean="0">
                <a:solidFill>
                  <a:srgbClr val="FF0000"/>
                </a:solidFill>
              </a:rPr>
            </a:br>
            <a:r>
              <a:rPr lang="en-US" sz="3600" dirty="0" smtClean="0">
                <a:solidFill>
                  <a:srgbClr val="FF0000"/>
                </a:solidFill>
              </a:rPr>
              <a:t>(a)</a:t>
            </a:r>
            <a:r>
              <a:rPr lang="en-US" sz="3600" b="1" dirty="0" smtClean="0">
                <a:solidFill>
                  <a:srgbClr val="FF0000"/>
                </a:solidFill>
              </a:rPr>
              <a:t>The room temperature.</a:t>
            </a:r>
            <a:r>
              <a:rPr lang="en-US" sz="3600" dirty="0" smtClean="0">
                <a:solidFill>
                  <a:srgbClr val="FF0000"/>
                </a:solidFill>
              </a:rPr>
              <a:t/>
            </a:r>
            <a:br>
              <a:rPr lang="en-US" sz="3600" dirty="0" smtClean="0">
                <a:solidFill>
                  <a:srgbClr val="FF0000"/>
                </a:solidFill>
              </a:rPr>
            </a:br>
            <a:r>
              <a:rPr lang="en-US" sz="3600" dirty="0" smtClean="0">
                <a:solidFill>
                  <a:srgbClr val="FF0000"/>
                </a:solidFill>
              </a:rPr>
              <a:t>   (b)</a:t>
            </a:r>
            <a:r>
              <a:rPr lang="en-US" sz="3600" b="1" dirty="0" smtClean="0">
                <a:solidFill>
                  <a:srgbClr val="FF0000"/>
                </a:solidFill>
              </a:rPr>
              <a:t>The boiling point of liquid</a:t>
            </a:r>
            <a:endParaRPr lang="ar-IQ" sz="3600" dirty="0">
              <a:solidFill>
                <a:srgbClr val="FF0000"/>
              </a:solidFill>
            </a:endParaRPr>
          </a:p>
        </p:txBody>
      </p:sp>
    </p:spTree>
    <p:extLst>
      <p:ext uri="{BB962C8B-B14F-4D97-AF65-F5344CB8AC3E}">
        <p14:creationId xmlns:p14="http://schemas.microsoft.com/office/powerpoint/2010/main" val="2401808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i.stack.imgur.com/uscp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1211" y="1343696"/>
            <a:ext cx="3352800" cy="3038475"/>
          </a:xfrm>
          <a:prstGeom prst="rect">
            <a:avLst/>
          </a:prstGeom>
          <a:noFill/>
          <a:extLst>
            <a:ext uri="{909E8E84-426E-40DD-AFC4-6F175D3DCCD1}">
              <a14:hiddenFill xmlns:a14="http://schemas.microsoft.com/office/drawing/2010/main">
                <a:solidFill>
                  <a:srgbClr val="FFFFFF"/>
                </a:solidFill>
              </a14:hiddenFill>
            </a:ext>
          </a:extLst>
        </p:spPr>
      </p:pic>
      <p:sp>
        <p:nvSpPr>
          <p:cNvPr id="2" name="Text Box 2"/>
          <p:cNvSpPr txBox="1">
            <a:spLocks noChangeArrowheads="1"/>
          </p:cNvSpPr>
          <p:nvPr/>
        </p:nvSpPr>
        <p:spPr bwMode="auto">
          <a:xfrm>
            <a:off x="4657524" y="4486946"/>
            <a:ext cx="3279775" cy="409575"/>
          </a:xfrm>
          <a:prstGeom prst="rect">
            <a:avLst/>
          </a:prstGeom>
          <a:solidFill>
            <a:srgbClr val="FFFFFF"/>
          </a:solidFill>
          <a:ln w="12700">
            <a:solidFill>
              <a:srgbClr val="ED7D31"/>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IQ" altLang="ar-IQ" sz="1200" b="1"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NewRomanPSMT"/>
              </a:rPr>
              <a:t>Figure (1): Constant volume air thermometer</a:t>
            </a:r>
            <a:endParaRPr kumimoji="0" lang="ar-IQ" altLang="ar-IQ" sz="1800" b="0" i="0" u="none" strike="noStrike" cap="none" normalizeH="0" baseline="0" smtClean="0">
              <a:ln>
                <a:noFill/>
              </a:ln>
              <a:solidFill>
                <a:schemeClr val="tx1"/>
              </a:solidFill>
              <a:effectLst/>
              <a:latin typeface="Arial" panose="020B0604020202020204" pitchFamily="34" charset="0"/>
            </a:endParaRPr>
          </a:p>
        </p:txBody>
      </p:sp>
      <p:sp>
        <p:nvSpPr>
          <p:cNvPr id="3" name="Rectangle 3"/>
          <p:cNvSpPr>
            <a:spLocks noChangeArrowheads="1"/>
          </p:cNvSpPr>
          <p:nvPr/>
        </p:nvSpPr>
        <p:spPr bwMode="auto">
          <a:xfrm>
            <a:off x="3681211" y="88649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ar-IQ" sz="1600" b="1" i="0" u="none" strike="noStrike" cap="none" normalizeH="0" baseline="0" smtClean="0">
                <a:ln>
                  <a:noFill/>
                </a:ln>
                <a:solidFill>
                  <a:srgbClr val="FF0000"/>
                </a:solidFill>
                <a:effectLst/>
                <a:latin typeface="Calibri" panose="020F0502020204030204" pitchFamily="34" charset="0"/>
                <a:ea typeface="Calibri" panose="020F0502020204030204" pitchFamily="34" charset="0"/>
                <a:cs typeface="Arial" panose="020B0604020202020204" pitchFamily="34" charset="0"/>
              </a:rPr>
              <a:t>Apparatus:</a:t>
            </a:r>
            <a:endParaRPr kumimoji="0" lang="en-US" altLang="ar-IQ"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ar-IQ" sz="1400" b="0" i="0" u="none" strike="noStrike" cap="none" normalizeH="0" baseline="0" smtClean="0">
                <a:ln>
                  <a:noFill/>
                </a:ln>
                <a:solidFill>
                  <a:schemeClr val="tx1"/>
                </a:solidFill>
                <a:effectLst/>
                <a:latin typeface="Calibri" panose="020F0502020204030204" pitchFamily="34" charset="0"/>
                <a:ea typeface="Times New Roman" panose="02020603050405020304" pitchFamily="18" charset="0"/>
                <a:cs typeface="TimesNewRomanPSMT"/>
              </a:rPr>
              <a:t>Constant volume air thermometer as shown in figure (1) </a:t>
            </a:r>
            <a:endParaRPr kumimoji="0" lang="en-US" altLang="ar-IQ"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ar-IQ" sz="1800" b="0" i="0" u="none" strike="noStrike" cap="none" normalizeH="0" baseline="0" smtClean="0">
              <a:ln>
                <a:noFill/>
              </a:ln>
              <a:solidFill>
                <a:schemeClr val="tx1"/>
              </a:solidFill>
              <a:effectLst/>
              <a:latin typeface="Arial" panose="020B0604020202020204" pitchFamily="34" charset="0"/>
            </a:endParaRPr>
          </a:p>
        </p:txBody>
      </p:sp>
      <p:sp>
        <p:nvSpPr>
          <p:cNvPr id="4" name="Rectangle 4"/>
          <p:cNvSpPr>
            <a:spLocks noChangeArrowheads="1"/>
          </p:cNvSpPr>
          <p:nvPr/>
        </p:nvSpPr>
        <p:spPr bwMode="auto">
          <a:xfrm>
            <a:off x="3509761" y="438217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5" name="Rectangle 6"/>
          <p:cNvSpPr>
            <a:spLocks noChangeArrowheads="1"/>
          </p:cNvSpPr>
          <p:nvPr/>
        </p:nvSpPr>
        <p:spPr bwMode="auto">
          <a:xfrm>
            <a:off x="3509761" y="4382171"/>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Tree>
    <p:extLst>
      <p:ext uri="{BB962C8B-B14F-4D97-AF65-F5344CB8AC3E}">
        <p14:creationId xmlns:p14="http://schemas.microsoft.com/office/powerpoint/2010/main" val="2213368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78835"/>
            <a:ext cx="11990231" cy="6110840"/>
          </a:xfrm>
          <a:prstGeom prst="rect">
            <a:avLst/>
          </a:prstGeom>
        </p:spPr>
        <p:txBody>
          <a:bodyPr wrap="square">
            <a:spAutoFit/>
          </a:bodyPr>
          <a:lstStyle/>
          <a:p>
            <a:pPr algn="l" rtl="0">
              <a:lnSpc>
                <a:spcPct val="107000"/>
              </a:lnSpc>
              <a:spcAft>
                <a:spcPts val="800"/>
              </a:spcAft>
            </a:pPr>
            <a:r>
              <a:rPr lang="en-US" sz="1600" b="1" dirty="0" smtClean="0">
                <a:solidFill>
                  <a:srgbClr val="FF0000"/>
                </a:solidFill>
                <a:effectLst/>
                <a:latin typeface="TimesNewRomanPSMT"/>
                <a:ea typeface="Calibri" panose="020F0502020204030204" pitchFamily="34" charset="0"/>
                <a:cs typeface="TimesNewRomanPSMT"/>
              </a:rPr>
              <a:t>PROCEDURE:</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marL="457200" marR="0" algn="just" rtl="0">
              <a:lnSpc>
                <a:spcPct val="107000"/>
              </a:lnSpc>
              <a:spcBef>
                <a:spcPts val="0"/>
              </a:spcBef>
              <a:spcAft>
                <a:spcPts val="800"/>
              </a:spcAft>
            </a:pPr>
            <a:r>
              <a:rPr lang="en-US" sz="1600" dirty="0" smtClean="0">
                <a:effectLst/>
                <a:latin typeface="TimesNewRomanPSMT"/>
                <a:ea typeface="Times New Roman" panose="02020603050405020304" pitchFamily="18" charset="0"/>
                <a:cs typeface="TimesNewRomanPSMT"/>
              </a:rPr>
              <a:t>If the apparatus is not furnished with a suitable device to indicate the volume which is kept constant, fix a piece of (graph) paper to the apparatus, with a horizontal line PQ drawn on it coinciding with a convenient marking on the vertical scale.</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marL="457200" marR="0" algn="just" rtl="0">
              <a:lnSpc>
                <a:spcPct val="107000"/>
              </a:lnSpc>
              <a:spcBef>
                <a:spcPts val="0"/>
              </a:spcBef>
              <a:spcAft>
                <a:spcPts val="800"/>
              </a:spcAft>
            </a:pPr>
            <a:r>
              <a:rPr lang="en-US" sz="1600" dirty="0" smtClean="0">
                <a:effectLst/>
                <a:latin typeface="TimesNewRomanPSMT"/>
                <a:ea typeface="Times New Roman" panose="02020603050405020304" pitchFamily="18" charset="0"/>
                <a:cs typeface="TimesNewRomanPSMT"/>
              </a:rPr>
              <a:t>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0">
              <a:lnSpc>
                <a:spcPct val="107000"/>
              </a:lnSpc>
              <a:spcBef>
                <a:spcPts val="0"/>
              </a:spcBef>
              <a:spcAft>
                <a:spcPts val="800"/>
              </a:spcAft>
              <a:buFont typeface="+mj-lt"/>
              <a:buAutoNum type="arabicPeriod"/>
              <a:tabLst>
                <a:tab pos="571500" algn="l"/>
              </a:tabLst>
            </a:pPr>
            <a:r>
              <a:rPr lang="en-US" sz="1600" b="1" dirty="0" smtClean="0">
                <a:effectLst/>
                <a:latin typeface="TimesNewRomanPSMT"/>
                <a:ea typeface="Times New Roman" panose="02020603050405020304" pitchFamily="18" charset="0"/>
                <a:cs typeface="TimesNewRomanPSMT"/>
              </a:rPr>
              <a:t>Calibration by fixed points</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marL="457200" marR="0" algn="just" rtl="0">
              <a:lnSpc>
                <a:spcPct val="107000"/>
              </a:lnSpc>
              <a:spcBef>
                <a:spcPts val="0"/>
              </a:spcBef>
              <a:spcAft>
                <a:spcPts val="800"/>
              </a:spcAft>
            </a:pPr>
            <a:r>
              <a:rPr lang="en-US" sz="1600" dirty="0" smtClean="0">
                <a:effectLst/>
                <a:latin typeface="TimesNewRomanPSMT"/>
                <a:ea typeface="Times New Roman" panose="02020603050405020304" pitchFamily="18" charset="0"/>
                <a:cs typeface="TimesNewRomanPSMT"/>
              </a:rPr>
              <a:t>Surround the bulb by finely crushed ice in a large funnel and, after leaving to stand until there is no future movement of the mercury, adjust the mercury meniscus in the left – hand limb of the manometer to the constant volume mark P. Read both the mercury levels, using a set –square or some other device for eliminating parallax errors in the reading.</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marL="457200" marR="0" algn="just" rtl="0">
              <a:lnSpc>
                <a:spcPct val="107000"/>
              </a:lnSpc>
              <a:spcBef>
                <a:spcPts val="0"/>
              </a:spcBef>
              <a:spcAft>
                <a:spcPts val="800"/>
              </a:spcAft>
            </a:pPr>
            <a:r>
              <a:rPr lang="en-US" sz="1600" dirty="0" smtClean="0">
                <a:effectLst/>
                <a:latin typeface="TimesNewRomanPSMT"/>
                <a:ea typeface="Times New Roman" panose="02020603050405020304" pitchFamily="18" charset="0"/>
                <a:cs typeface="TimesNewRomanPSMT"/>
              </a:rPr>
              <a:t>Read the barometric height B.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marL="457200" marR="0" algn="just" rtl="0">
              <a:lnSpc>
                <a:spcPct val="107000"/>
              </a:lnSpc>
              <a:spcBef>
                <a:spcPts val="0"/>
              </a:spcBef>
              <a:spcAft>
                <a:spcPts val="800"/>
              </a:spcAft>
            </a:pPr>
            <a:r>
              <a:rPr lang="en-US" sz="1600" dirty="0" smtClean="0">
                <a:effectLst/>
                <a:latin typeface="TimesNewRomanPSMT"/>
                <a:ea typeface="Times New Roman" panose="02020603050405020304" pitchFamily="18" charset="0"/>
                <a:cs typeface="TimesNewRomanPSMT"/>
              </a:rPr>
              <a:t>As the other fixed point is, for all gas thermometers, the absolute zero (0 K), the thermometer is now calibrated and ready for use.</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0">
              <a:lnSpc>
                <a:spcPct val="107000"/>
              </a:lnSpc>
              <a:spcBef>
                <a:spcPts val="0"/>
              </a:spcBef>
              <a:spcAft>
                <a:spcPts val="800"/>
              </a:spcAft>
              <a:buFont typeface="+mj-lt"/>
              <a:buAutoNum type="arabicPeriod"/>
            </a:pPr>
            <a:r>
              <a:rPr lang="en-US" sz="1600" b="1" dirty="0" smtClean="0">
                <a:effectLst/>
                <a:latin typeface="TimesNewRomanPSMT"/>
                <a:ea typeface="Times New Roman" panose="02020603050405020304" pitchFamily="18" charset="0"/>
                <a:cs typeface="TimesNewRomanPSMT"/>
              </a:rPr>
              <a:t>Measurement of the room temperature </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marL="457200" marR="0" algn="just" rtl="0">
              <a:lnSpc>
                <a:spcPct val="107000"/>
              </a:lnSpc>
              <a:spcBef>
                <a:spcPts val="0"/>
              </a:spcBef>
              <a:spcAft>
                <a:spcPts val="800"/>
              </a:spcAft>
            </a:pPr>
            <a:r>
              <a:rPr lang="en-US" sz="1600" dirty="0" smtClean="0">
                <a:effectLst/>
                <a:latin typeface="TimesNewRomanPSMT"/>
                <a:ea typeface="Times New Roman" panose="02020603050405020304" pitchFamily="18" charset="0"/>
                <a:cs typeface="TimesNewRomanPSMT"/>
              </a:rPr>
              <a:t>Remove the ice bath, dry the bulb of the air thermometer, and allow the apparatus plenty of time to assume the temperature of the room. When there is no further movement of the mercury . adjust to the constant volume mark and read both mercury levels.</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marL="342900" marR="0" lvl="0" indent="-342900" algn="just" rtl="0">
              <a:lnSpc>
                <a:spcPct val="107000"/>
              </a:lnSpc>
              <a:spcBef>
                <a:spcPts val="0"/>
              </a:spcBef>
              <a:spcAft>
                <a:spcPts val="800"/>
              </a:spcAft>
              <a:buFont typeface="+mj-lt"/>
              <a:buAutoNum type="arabicPeriod"/>
            </a:pPr>
            <a:r>
              <a:rPr lang="en-US" sz="1600" b="1" dirty="0" smtClean="0">
                <a:effectLst/>
                <a:latin typeface="TimesNewRomanPSMT"/>
                <a:ea typeface="Times New Roman" panose="02020603050405020304" pitchFamily="18" charset="0"/>
                <a:cs typeface="TimesNewRomanPSMT"/>
              </a:rPr>
              <a:t>Measurement of boiling point.</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marL="457200" marR="0" algn="just" rtl="0">
              <a:lnSpc>
                <a:spcPct val="107000"/>
              </a:lnSpc>
              <a:spcBef>
                <a:spcPts val="0"/>
              </a:spcBef>
              <a:spcAft>
                <a:spcPts val="800"/>
              </a:spcAft>
            </a:pPr>
            <a:r>
              <a:rPr lang="en-US" sz="1600" dirty="0" smtClean="0">
                <a:effectLst/>
                <a:latin typeface="TimesNewRomanPSMT"/>
                <a:ea typeface="Times New Roman" panose="02020603050405020304" pitchFamily="18" charset="0"/>
                <a:cs typeface="TimesNewRomanPSMT"/>
              </a:rPr>
              <a:t>Immerse the bulb in a boiling liquid ( water will suffice because its boiling point for the purpose of the experiment may be regarded as known ) and when the movement of the mercury has cased adjust to the constant volume marker and record both mercury levels.</a:t>
            </a:r>
            <a:endParaRPr lang="en-US" sz="16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9106272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74</Words>
  <Application>Microsoft Office PowerPoint</Application>
  <PresentationFormat>Widescreen</PresentationFormat>
  <Paragraphs>15</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Times New Roman</vt:lpstr>
      <vt:lpstr>TimesNewRomanPSMT</vt:lpstr>
      <vt:lpstr>Office Theme</vt:lpstr>
      <vt:lpstr>Experiment Four   Measurement of the temperature by the constant volume gas thermometer (a)The room temperature.    (b)The boiling point of liquid</vt:lpstr>
      <vt:lpstr>PowerPoint Presentation</vt:lpstr>
      <vt:lpstr>PowerPoint Presentation</vt:lpstr>
    </vt:vector>
  </TitlesOfParts>
  <Company>Shamfuture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Shamfuture</dc:creator>
  <cp:lastModifiedBy>Shamfuture</cp:lastModifiedBy>
  <cp:revision>2</cp:revision>
  <dcterms:created xsi:type="dcterms:W3CDTF">2017-12-31T19:10:49Z</dcterms:created>
  <dcterms:modified xsi:type="dcterms:W3CDTF">2017-12-31T19:15:17Z</dcterms:modified>
</cp:coreProperties>
</file>